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charts/chart1.xml" ContentType="application/vnd.openxmlformats-officedocument.drawingml.chart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Arrivi (migliaia)</c:v>
                </c:pt>
              </c:strCache>
            </c:strRef>
          </c:tx>
          <c:spPr>
            <a:solidFill>
              <a:srgbClr val="B85042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2B2320"/>
                    </a:solidFill>
                    <a:latin typeface="Calibri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Sheet1!$A$2:$A$8</c:f>
              <c:multiLvlStrCache>
                <c:ptCount val="7"/>
                <c:lvl>
                  <c:pt idx="0">
                    <c:v>Stati Uniti</c:v>
                  </c:pt>
                  <c:pt idx="1">
                    <c:v>Regno Unito</c:v>
                  </c:pt>
                  <c:pt idx="2">
                    <c:v>Germania</c:v>
                  </c:pt>
                  <c:pt idx="3">
                    <c:v>Spagna</c:v>
                  </c:pt>
                  <c:pt idx="4">
                    <c:v>Francia</c:v>
                  </c:pt>
                  <c:pt idx="5">
                    <c:v>Giappone</c:v>
                  </c:pt>
                  <c:pt idx="6">
                    <c:v>Cina</c:v>
                  </c:pt>
                </c:lvl>
              </c:multiLvlStrCache>
            </c:multiLvl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2070</c:v>
                </c:pt>
                <c:pt idx="1">
                  <c:v>663</c:v>
                </c:pt>
                <c:pt idx="2">
                  <c:v>639</c:v>
                </c:pt>
                <c:pt idx="3">
                  <c:v>511</c:v>
                </c:pt>
                <c:pt idx="4">
                  <c:v>498</c:v>
                </c:pt>
                <c:pt idx="5">
                  <c:v>298</c:v>
                </c:pt>
                <c:pt idx="6">
                  <c:v>239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2B2320"/>
                  </a:solidFill>
                  <a:latin typeface="Calibri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55"/>
        <c:overlap val="0"/>
        <c:axId val="2094734554"/>
        <c:axId val="2094734552"/>
        <c:axId val="2094734556"/>
      </c:barChart>
      <c:catAx>
        <c:axId val="209473455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300" b="0" i="0" u="none" strike="noStrike">
                <a:solidFill>
                  <a:srgbClr val="2B2320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2500"/>
        </c:scaling>
        <c:delete val="1"/>
        <c:axPos val="b"/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Apertura: il problema non e' il cibo, e' la lingua. 12 milioni di stranieri l'anno a Roma, circa 33.000 al giorno.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da usare con i titolari piu' prudenti: qui il sito smette di essere una spesa e diventa una protezione.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Questa slide vende piu' di tutte le altre: dimostra che non stiamo spingendo un prodotto a chiunque.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Il ristoratore ha paura di perdere tempo. Insistere: un'ora del suo tempo in totale.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Chiudere sempre con la pagina di prova gratuita: abbassa la barriera piu' di qualsiasi sconto.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Non e' una previsione, sono dati consuntivi 2025. Nel primo bimestre 2026 la crescita continua: +3,8% arrivi.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 devi scegliere tre lingue: italiano, inglese, spagnolo. Francese e tedesco vengono subito dopo.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Qui il ristoratore deve riconoscersi. Chiedere: quante volte al giorno il tuo cameriere spiega la carbonara in inglese?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Punto chiave commerciale: un solo aggiornamento si propaga su sito e QR in tutte le lingue.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Obiezione tipica: 'mi sostituisce il cameriere'. Risposta: no, l'ordine e' una proposta che il cameriere valida. La cassa resta la cassa.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Il dato sulle lingue e' oro: dopo tre mesi sai se ti serve il francese o il portoghese.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Onesta' qui vale piu' di un numero gonfiato. Proporre: partiamo, misuriamo lo scontrino medio prima e dopo 60 giorni.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Il canone e' cio' che tiene il menu vivo. Senza canone, dopo sei mesi il menu online e' sbagliato e il sito diventa un danno.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B23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05156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ROMA · 2026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822960" y="1600200"/>
            <a:ext cx="1024128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500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Ogni giorno 33.000 stranieri</a:t>
            </a:r>
            <a:endParaRPr lang="en-US" sz="4200" dirty="0"/>
          </a:p>
          <a:p>
            <a:pPr indent="0" marL="0">
              <a:lnSpc>
                <a:spcPts val="500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cercano dove mangiare a Roma.</a:t>
            </a:r>
            <a:endParaRPr lang="en-US" sz="4200" dirty="0"/>
          </a:p>
        </p:txBody>
      </p:sp>
      <p:sp>
        <p:nvSpPr>
          <p:cNvPr id="4" name="Text 2"/>
          <p:cNvSpPr/>
          <p:nvPr/>
        </p:nvSpPr>
        <p:spPr>
          <a:xfrm>
            <a:off x="822960" y="36576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B850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Il tuo menu li capisce?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822960" y="4617720"/>
            <a:ext cx="2926080" cy="0"/>
          </a:xfrm>
          <a:prstGeom prst="line">
            <a:avLst/>
          </a:prstGeom>
          <a:noFill/>
          <a:ln w="12700">
            <a:solidFill>
              <a:srgbClr val="5A4E4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" y="4846320"/>
            <a:ext cx="6858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400"/>
              </a:lnSpc>
              <a:buNone/>
            </a:pPr>
            <a:r>
              <a:rPr lang="en-US" sz="1500" dirty="0">
                <a:solidFill>
                  <a:srgbClr val="C9BE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Sito multilingua, menu digitale e ordini al tavolo</a:t>
            </a:r>
            <a:endParaRPr lang="en-US" sz="1500" dirty="0"/>
          </a:p>
          <a:p>
            <a:pPr indent="0" marL="0">
              <a:lnSpc>
                <a:spcPts val="2400"/>
              </a:lnSpc>
              <a:buNone/>
            </a:pPr>
            <a:r>
              <a:rPr lang="en-US" sz="1500" dirty="0">
                <a:solidFill>
                  <a:srgbClr val="C9BE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i ristoranti della Capitale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9006840" y="4846320"/>
            <a:ext cx="2377440" cy="914400"/>
          </a:xfrm>
          <a:prstGeom prst="roundRect">
            <a:avLst>
              <a:gd name="adj" fmla="val 10000"/>
            </a:avLst>
          </a:prstGeom>
          <a:solidFill>
            <a:srgbClr val="B85042"/>
          </a:solidFill>
          <a:ln/>
        </p:spPr>
      </p:sp>
      <p:sp>
        <p:nvSpPr>
          <p:cNvPr id="8" name="Text 6"/>
          <p:cNvSpPr/>
          <p:nvPr/>
        </p:nvSpPr>
        <p:spPr>
          <a:xfrm>
            <a:off x="9006840" y="4846320"/>
            <a:ext cx="2377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3D9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 </a:t>
            </a:r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888 €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2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TRANQUILLITÀ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881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800" b="1" dirty="0">
                <a:solidFill>
                  <a:srgbClr val="2B23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 sei in regola, in tutte le lingue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5394960" cy="1920240"/>
          </a:xfrm>
          <a:prstGeom prst="roundRect">
            <a:avLst>
              <a:gd name="adj" fmla="val 3810"/>
            </a:avLst>
          </a:prstGeom>
          <a:solidFill>
            <a:srgbClr val="F4EFE7"/>
          </a:solidFill>
          <a:ln w="12700">
            <a:solidFill>
              <a:srgbClr val="DDD3C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60120" y="201168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2B23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Allergeni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960120" y="2423160"/>
            <a:ext cx="47548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400" dirty="0">
                <a:solidFill>
                  <a:srgbClr val="7A6E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Regolamento UE 1169/2011 li rende obbligatori. Nel menu digitale sono su ogni piatto e in ogni lingua, sempre aggiornati.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60120" y="3291840"/>
            <a:ext cx="4754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Sanzioni da 500 € a 40.000 €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6309360" y="1783080"/>
            <a:ext cx="5394960" cy="1920240"/>
          </a:xfrm>
          <a:prstGeom prst="roundRect">
            <a:avLst>
              <a:gd name="adj" fmla="val 3810"/>
            </a:avLst>
          </a:prstGeom>
          <a:solidFill>
            <a:srgbClr val="F4EFE7"/>
          </a:solidFill>
          <a:ln w="12700">
            <a:solidFill>
              <a:srgbClr val="DDD3C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629400" y="201168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2B23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Partita IVA in homepage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6629400" y="2423160"/>
            <a:ext cx="47548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400" dirty="0">
                <a:solidFill>
                  <a:srgbClr val="7A6E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È un obbligo di legge per chi ha un sito. Lo mettiamo noi, dove serve.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629400" y="3291840"/>
            <a:ext cx="4754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Sanzione fino a 2.065 €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40080" y="3977640"/>
            <a:ext cx="5394960" cy="1920240"/>
          </a:xfrm>
          <a:prstGeom prst="roundRect">
            <a:avLst>
              <a:gd name="adj" fmla="val 3810"/>
            </a:avLst>
          </a:prstGeom>
          <a:solidFill>
            <a:srgbClr val="F4EFE7"/>
          </a:solidFill>
          <a:ln w="12700">
            <a:solidFill>
              <a:srgbClr val="DDD3C6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60120" y="420624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2B23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Cookie e privacy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960120" y="4617720"/>
            <a:ext cx="47548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400" dirty="0">
                <a:solidFill>
                  <a:srgbClr val="7A6E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Banner e informativa conformi al GDPR, configurati e non copiati da un altro sito.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960120" y="5486400"/>
            <a:ext cx="4754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Controlli del Garante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6309360" y="3977640"/>
            <a:ext cx="5394960" cy="1920240"/>
          </a:xfrm>
          <a:prstGeom prst="roundRect">
            <a:avLst>
              <a:gd name="adj" fmla="val 3810"/>
            </a:avLst>
          </a:prstGeom>
          <a:solidFill>
            <a:srgbClr val="F4EFE7"/>
          </a:solidFill>
          <a:ln w="12700">
            <a:solidFill>
              <a:srgbClr val="DDD3C6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629400" y="420624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2B23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Prezzi e coperto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6629400" y="4617720"/>
            <a:ext cx="47548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400" dirty="0">
                <a:solidFill>
                  <a:srgbClr val="7A6E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Sempre visibili prima dell'ordine, come vuole la norma. Nessuna sorpresa al conto, nessuna recensione da una stella.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629400" y="5486400"/>
            <a:ext cx="4754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Reclami e contestazioni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40080" y="6327648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i="1" dirty="0">
                <a:solidFill>
                  <a:srgbClr val="7A6E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Reg. UE 1169/2011 e D.Lgs. 231/2017 · art. 35 DPR 633/1972 · Regolamento UE 2016/679 (GDPR)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2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ONESTÀ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881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800" b="1" dirty="0">
                <a:solidFill>
                  <a:srgbClr val="2B23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Gli ordini al tavolo non li vendiamo a tutti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60020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7A6E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Preferiamo dirtelo prima che scoprirlo insieme dopo tre mesi.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640080" y="2286000"/>
            <a:ext cx="5394960" cy="3200400"/>
          </a:xfrm>
          <a:prstGeom prst="roundRect">
            <a:avLst>
              <a:gd name="adj" fmla="val 2286"/>
            </a:avLst>
          </a:prstGeom>
          <a:solidFill>
            <a:srgbClr val="F0F3EE"/>
          </a:solidFill>
          <a:ln w="12700">
            <a:solidFill>
              <a:srgbClr val="CFDBC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60120" y="256032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3F52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Funziona benissimo se hai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978408" y="3172968"/>
            <a:ext cx="118872" cy="118872"/>
          </a:xfrm>
          <a:prstGeom prst="ellipse">
            <a:avLst/>
          </a:prstGeom>
          <a:solidFill>
            <a:srgbClr val="5F7355"/>
          </a:solidFill>
          <a:ln/>
        </p:spPr>
      </p:sp>
      <p:sp>
        <p:nvSpPr>
          <p:cNvPr id="8" name="Text 6"/>
          <p:cNvSpPr/>
          <p:nvPr/>
        </p:nvSpPr>
        <p:spPr>
          <a:xfrm>
            <a:off x="1280160" y="3063240"/>
            <a:ext cx="4480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2B23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Pizzeria o locale ad alto ricambio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978408" y="3630168"/>
            <a:ext cx="118872" cy="118872"/>
          </a:xfrm>
          <a:prstGeom prst="ellipse">
            <a:avLst/>
          </a:prstGeom>
          <a:solidFill>
            <a:srgbClr val="5F7355"/>
          </a:solidFill>
          <a:ln/>
        </p:spPr>
      </p:sp>
      <p:sp>
        <p:nvSpPr>
          <p:cNvPr id="10" name="Text 8"/>
          <p:cNvSpPr/>
          <p:nvPr/>
        </p:nvSpPr>
        <p:spPr>
          <a:xfrm>
            <a:off x="1280160" y="3520440"/>
            <a:ext cx="4480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2B23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Bar, caffetteria, aperitivo</a:t>
            </a:r>
            <a:endParaRPr lang="en-US" sz="1450" dirty="0"/>
          </a:p>
        </p:txBody>
      </p:sp>
      <p:sp>
        <p:nvSpPr>
          <p:cNvPr id="11" name="Shape 9"/>
          <p:cNvSpPr/>
          <p:nvPr/>
        </p:nvSpPr>
        <p:spPr>
          <a:xfrm>
            <a:off x="978408" y="4087368"/>
            <a:ext cx="118872" cy="118872"/>
          </a:xfrm>
          <a:prstGeom prst="ellipse">
            <a:avLst/>
          </a:prstGeom>
          <a:solidFill>
            <a:srgbClr val="5F7355"/>
          </a:solidFill>
          <a:ln/>
        </p:spPr>
      </p:sp>
      <p:sp>
        <p:nvSpPr>
          <p:cNvPr id="12" name="Text 10"/>
          <p:cNvSpPr/>
          <p:nvPr/>
        </p:nvSpPr>
        <p:spPr>
          <a:xfrm>
            <a:off x="1280160" y="3977640"/>
            <a:ext cx="4480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2B23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Dehors o tavoli lontani dalla cassa</a:t>
            </a:r>
            <a:endParaRPr lang="en-US" sz="1450" dirty="0"/>
          </a:p>
        </p:txBody>
      </p:sp>
      <p:sp>
        <p:nvSpPr>
          <p:cNvPr id="13" name="Shape 11"/>
          <p:cNvSpPr/>
          <p:nvPr/>
        </p:nvSpPr>
        <p:spPr>
          <a:xfrm>
            <a:off x="978408" y="4544568"/>
            <a:ext cx="118872" cy="118872"/>
          </a:xfrm>
          <a:prstGeom prst="ellipse">
            <a:avLst/>
          </a:prstGeom>
          <a:solidFill>
            <a:srgbClr val="5F7355"/>
          </a:solidFill>
          <a:ln/>
        </p:spPr>
      </p:sp>
      <p:sp>
        <p:nvSpPr>
          <p:cNvPr id="14" name="Text 12"/>
          <p:cNvSpPr/>
          <p:nvPr/>
        </p:nvSpPr>
        <p:spPr>
          <a:xfrm>
            <a:off x="1280160" y="4434840"/>
            <a:ext cx="4480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2B23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Servizio veloce a pranzo</a:t>
            </a:r>
            <a:endParaRPr lang="en-US" sz="1450" dirty="0"/>
          </a:p>
        </p:txBody>
      </p:sp>
      <p:sp>
        <p:nvSpPr>
          <p:cNvPr id="15" name="Shape 13"/>
          <p:cNvSpPr/>
          <p:nvPr/>
        </p:nvSpPr>
        <p:spPr>
          <a:xfrm>
            <a:off x="978408" y="5001768"/>
            <a:ext cx="118872" cy="118872"/>
          </a:xfrm>
          <a:prstGeom prst="ellipse">
            <a:avLst/>
          </a:prstGeom>
          <a:solidFill>
            <a:srgbClr val="5F7355"/>
          </a:solidFill>
          <a:ln/>
        </p:spPr>
      </p:sp>
      <p:sp>
        <p:nvSpPr>
          <p:cNvPr id="16" name="Text 14"/>
          <p:cNvSpPr/>
          <p:nvPr/>
        </p:nvSpPr>
        <p:spPr>
          <a:xfrm>
            <a:off x="1280160" y="4892040"/>
            <a:ext cx="4480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2B23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Poco personale nelle ore di punta</a:t>
            </a:r>
            <a:endParaRPr lang="en-US" sz="1450" dirty="0"/>
          </a:p>
        </p:txBody>
      </p:sp>
      <p:sp>
        <p:nvSpPr>
          <p:cNvPr id="17" name="Shape 15"/>
          <p:cNvSpPr/>
          <p:nvPr/>
        </p:nvSpPr>
        <p:spPr>
          <a:xfrm>
            <a:off x="6309360" y="2286000"/>
            <a:ext cx="5230368" cy="3200400"/>
          </a:xfrm>
          <a:prstGeom prst="roundRect">
            <a:avLst>
              <a:gd name="adj" fmla="val 2286"/>
            </a:avLst>
          </a:prstGeom>
          <a:solidFill>
            <a:srgbClr val="FFFFFF"/>
          </a:solidFill>
          <a:ln w="12700">
            <a:solidFill>
              <a:srgbClr val="DDD3C6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629400" y="256032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850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 lo sconsigliamo se hai</a:t>
            </a:r>
            <a:endParaRPr lang="en-US" sz="2000" dirty="0"/>
          </a:p>
        </p:txBody>
      </p:sp>
      <p:sp>
        <p:nvSpPr>
          <p:cNvPr id="19" name="Shape 17"/>
          <p:cNvSpPr/>
          <p:nvPr/>
        </p:nvSpPr>
        <p:spPr>
          <a:xfrm>
            <a:off x="6647688" y="3172968"/>
            <a:ext cx="118872" cy="118872"/>
          </a:xfrm>
          <a:prstGeom prst="ellipse">
            <a:avLst/>
          </a:prstGeom>
          <a:solidFill>
            <a:srgbClr val="7A6E66"/>
          </a:solidFill>
          <a:ln/>
        </p:spPr>
      </p:sp>
      <p:sp>
        <p:nvSpPr>
          <p:cNvPr id="20" name="Text 18"/>
          <p:cNvSpPr/>
          <p:nvPr/>
        </p:nvSpPr>
        <p:spPr>
          <a:xfrm>
            <a:off x="6949440" y="3063240"/>
            <a:ext cx="4389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2B23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Trattoria classica dove il cameriere consiglia</a:t>
            </a:r>
            <a:endParaRPr lang="en-US" sz="1450" dirty="0"/>
          </a:p>
        </p:txBody>
      </p:sp>
      <p:sp>
        <p:nvSpPr>
          <p:cNvPr id="21" name="Shape 19"/>
          <p:cNvSpPr/>
          <p:nvPr/>
        </p:nvSpPr>
        <p:spPr>
          <a:xfrm>
            <a:off x="6647688" y="3630168"/>
            <a:ext cx="118872" cy="118872"/>
          </a:xfrm>
          <a:prstGeom prst="ellipse">
            <a:avLst/>
          </a:prstGeom>
          <a:solidFill>
            <a:srgbClr val="7A6E66"/>
          </a:solidFill>
          <a:ln/>
        </p:spPr>
      </p:sp>
      <p:sp>
        <p:nvSpPr>
          <p:cNvPr id="22" name="Text 20"/>
          <p:cNvSpPr/>
          <p:nvPr/>
        </p:nvSpPr>
        <p:spPr>
          <a:xfrm>
            <a:off x="6949440" y="3520440"/>
            <a:ext cx="4389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2B23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Ristorante gastronomico</a:t>
            </a:r>
            <a:endParaRPr lang="en-US" sz="1450" dirty="0"/>
          </a:p>
        </p:txBody>
      </p:sp>
      <p:sp>
        <p:nvSpPr>
          <p:cNvPr id="23" name="Shape 21"/>
          <p:cNvSpPr/>
          <p:nvPr/>
        </p:nvSpPr>
        <p:spPr>
          <a:xfrm>
            <a:off x="6647688" y="4087368"/>
            <a:ext cx="118872" cy="118872"/>
          </a:xfrm>
          <a:prstGeom prst="ellipse">
            <a:avLst/>
          </a:prstGeom>
          <a:solidFill>
            <a:srgbClr val="7A6E66"/>
          </a:solidFill>
          <a:ln/>
        </p:spPr>
      </p:sp>
      <p:sp>
        <p:nvSpPr>
          <p:cNvPr id="24" name="Text 22"/>
          <p:cNvSpPr/>
          <p:nvPr/>
        </p:nvSpPr>
        <p:spPr>
          <a:xfrm>
            <a:off x="6949440" y="3977640"/>
            <a:ext cx="4389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2B23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Carta dei vini che si vende parlando</a:t>
            </a:r>
            <a:endParaRPr lang="en-US" sz="1450" dirty="0"/>
          </a:p>
        </p:txBody>
      </p:sp>
      <p:sp>
        <p:nvSpPr>
          <p:cNvPr id="25" name="Shape 23"/>
          <p:cNvSpPr/>
          <p:nvPr/>
        </p:nvSpPr>
        <p:spPr>
          <a:xfrm>
            <a:off x="6647688" y="4544568"/>
            <a:ext cx="118872" cy="118872"/>
          </a:xfrm>
          <a:prstGeom prst="ellipse">
            <a:avLst/>
          </a:prstGeom>
          <a:solidFill>
            <a:srgbClr val="7A6E66"/>
          </a:solidFill>
          <a:ln/>
        </p:spPr>
      </p:sp>
      <p:sp>
        <p:nvSpPr>
          <p:cNvPr id="26" name="Text 24"/>
          <p:cNvSpPr/>
          <p:nvPr/>
        </p:nvSpPr>
        <p:spPr>
          <a:xfrm>
            <a:off x="6949440" y="4434840"/>
            <a:ext cx="4389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2B23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Clientela abituale di quartiere</a:t>
            </a:r>
            <a:endParaRPr lang="en-US" sz="1450" dirty="0"/>
          </a:p>
        </p:txBody>
      </p:sp>
      <p:sp>
        <p:nvSpPr>
          <p:cNvPr id="27" name="Text 25"/>
          <p:cNvSpPr/>
          <p:nvPr/>
        </p:nvSpPr>
        <p:spPr>
          <a:xfrm>
            <a:off x="6629400" y="489204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i="1" dirty="0">
                <a:solidFill>
                  <a:srgbClr val="7A6E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questi casi ti proponiamo solo sito e menu QR: la lingua ti serve comunque, il resto ti toglierebbe il momento in cui vendi.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640080" y="576072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i="1" dirty="0">
                <a:solidFill>
                  <a:srgbClr val="2B23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 il cameriere è il tuo miglior venditore, non lo togliamo di mezzo. Se il cameriere non ce la fa a stare dietro ai tavoli, lo aiutiamo.</a:t>
            </a:r>
            <a:endParaRPr lang="en-US" sz="17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2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TEMPI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881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800" b="1" dirty="0">
                <a:solidFill>
                  <a:srgbClr val="2B23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 dieci giorni sei online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1920240"/>
            <a:ext cx="2578608" cy="2651760"/>
          </a:xfrm>
          <a:prstGeom prst="roundRect">
            <a:avLst>
              <a:gd name="adj" fmla="val 2837"/>
            </a:avLst>
          </a:prstGeom>
          <a:solidFill>
            <a:srgbClr val="F4EFE7"/>
          </a:solidFill>
          <a:ln w="12700">
            <a:solidFill>
              <a:srgbClr val="DDD3C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32688" y="2176272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Giorni 1-2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932688" y="2514600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2B23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Raccolta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932688" y="3017520"/>
            <a:ext cx="20116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7A6E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Menu, logo, foto, orari. Un'ora del tuo tempo, non di più.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3438144" y="1920240"/>
            <a:ext cx="2578608" cy="2651760"/>
          </a:xfrm>
          <a:prstGeom prst="roundRect">
            <a:avLst>
              <a:gd name="adj" fmla="val 2837"/>
            </a:avLst>
          </a:prstGeom>
          <a:solidFill>
            <a:srgbClr val="F4EFE7"/>
          </a:solidFill>
          <a:ln w="12700">
            <a:solidFill>
              <a:srgbClr val="DDD3C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730752" y="2176272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Giorni 3-6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730752" y="2514600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2B23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Design e sviluppo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3730752" y="3017520"/>
            <a:ext cx="20116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7A6E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Costruiamo sito e menu digitale sul tuo locale, non su un modello.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236208" y="1920240"/>
            <a:ext cx="2578608" cy="2651760"/>
          </a:xfrm>
          <a:prstGeom prst="roundRect">
            <a:avLst>
              <a:gd name="adj" fmla="val 2837"/>
            </a:avLst>
          </a:prstGeom>
          <a:solidFill>
            <a:srgbClr val="F4EFE7"/>
          </a:solidFill>
          <a:ln w="12700">
            <a:solidFill>
              <a:srgbClr val="DDD3C6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528816" y="2176272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Giorni 7-8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6528816" y="2514600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2B23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Traduzioni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6528816" y="3017520"/>
            <a:ext cx="20116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7A6E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Scritte da persone. I nomi dei piatti restano in italiano, si traduce la descrizione.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9034272" y="1920240"/>
            <a:ext cx="2578608" cy="2651760"/>
          </a:xfrm>
          <a:prstGeom prst="roundRect">
            <a:avLst>
              <a:gd name="adj" fmla="val 2837"/>
            </a:avLst>
          </a:prstGeom>
          <a:solidFill>
            <a:srgbClr val="2B2320"/>
          </a:solidFill>
          <a:ln w="12700">
            <a:solidFill>
              <a:srgbClr val="2B232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326880" y="2176272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Giorni 9-10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9326880" y="2514600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Online</a:t>
            </a:r>
            <a:endParaRPr lang="en-US" sz="1900" dirty="0"/>
          </a:p>
        </p:txBody>
      </p:sp>
      <p:sp>
        <p:nvSpPr>
          <p:cNvPr id="19" name="Text 17"/>
          <p:cNvSpPr/>
          <p:nvPr/>
        </p:nvSpPr>
        <p:spPr>
          <a:xfrm>
            <a:off x="9326880" y="3017520"/>
            <a:ext cx="20116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C9BE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Revisione insieme, collegamento a Google Maps, QR stampati e consegnati.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640080" y="4892040"/>
            <a:ext cx="10899648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9050">
            <a:solidFill>
              <a:srgbClr val="B85042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60120" y="5120640"/>
            <a:ext cx="10241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Cosa serve da te:  </a:t>
            </a:r>
            <a:pPr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2B23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menu aggiornato con i prezzi, il logo e le foto dei piatti. Se le foto non ci sono, ce ne occupiamo noi. Tutto il resto lo facciamo senza disturbarti.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2B23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1887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 ADESSO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822960" y="1691640"/>
            <a:ext cx="102412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46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 turista sceglie dove mangiare</a:t>
            </a:r>
            <a:endParaRPr lang="en-US" sz="3800" dirty="0"/>
          </a:p>
          <a:p>
            <a:pPr indent="0" marL="0">
              <a:lnSpc>
                <a:spcPts val="46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 trenta secondi.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822960" y="329184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B850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Facciamo in modo che scelga te.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822960" y="4251960"/>
            <a:ext cx="402336" cy="402336"/>
          </a:xfrm>
          <a:prstGeom prst="ellipse">
            <a:avLst/>
          </a:prstGeom>
          <a:solidFill>
            <a:srgbClr val="B85042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425196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371600" y="4224528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 mandi il menu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371600" y="4681728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E91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Anche una foto va bene.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389120" y="4251960"/>
            <a:ext cx="402336" cy="402336"/>
          </a:xfrm>
          <a:prstGeom prst="ellipse">
            <a:avLst/>
          </a:prstGeom>
          <a:solidFill>
            <a:srgbClr val="B85042"/>
          </a:solidFill>
          <a:ln/>
        </p:spPr>
      </p:sp>
      <p:sp>
        <p:nvSpPr>
          <p:cNvPr id="10" name="Text 8"/>
          <p:cNvSpPr/>
          <p:nvPr/>
        </p:nvSpPr>
        <p:spPr>
          <a:xfrm>
            <a:off x="4389120" y="425196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937760" y="4224528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 mostriamo una prova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4937760" y="4681728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E91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Gratis, sul tuo locale.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7955280" y="4251960"/>
            <a:ext cx="402336" cy="402336"/>
          </a:xfrm>
          <a:prstGeom prst="ellipse">
            <a:avLst/>
          </a:prstGeom>
          <a:solidFill>
            <a:srgbClr val="B85042"/>
          </a:solidFill>
          <a:ln/>
        </p:spPr>
      </p:sp>
      <p:sp>
        <p:nvSpPr>
          <p:cNvPr id="14" name="Text 12"/>
          <p:cNvSpPr/>
          <p:nvPr/>
        </p:nvSpPr>
        <p:spPr>
          <a:xfrm>
            <a:off x="7955280" y="425196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503920" y="4224528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Decidi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8503920" y="4681728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E91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non ti convince, ci siamo salutati.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822960" y="5440680"/>
            <a:ext cx="10515600" cy="0"/>
          </a:xfrm>
          <a:prstGeom prst="line">
            <a:avLst/>
          </a:prstGeom>
          <a:noFill/>
          <a:ln w="12700">
            <a:solidFill>
              <a:srgbClr val="5A4E4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22960" y="566928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9BE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nome ]  ·  [ telefono / WhatsApp ]  ·  [ email ]  ·  [ sito ]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2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MERCATO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881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800" b="1" dirty="0">
                <a:solidFill>
                  <a:srgbClr val="2B23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Roma non è più un mercato italiano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60020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7A6E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Più della metà di chi si siede al tuo tavolo non è italiano. E questa quota cresce ogni anno.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640080" y="2331720"/>
            <a:ext cx="2542032" cy="2514600"/>
          </a:xfrm>
          <a:prstGeom prst="roundRect">
            <a:avLst>
              <a:gd name="adj" fmla="val 2909"/>
            </a:avLst>
          </a:prstGeom>
          <a:solidFill>
            <a:srgbClr val="F4EFE7"/>
          </a:solidFill>
          <a:ln w="12700">
            <a:solidFill>
              <a:srgbClr val="DDD3C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2606040"/>
            <a:ext cx="2103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B850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22,9 mln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868680" y="3429000"/>
            <a:ext cx="2103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B23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arrivi a Roma nel 2025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868680" y="3977640"/>
            <a:ext cx="21031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7A6E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 storico, quarto anno di crescita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401568" y="2331720"/>
            <a:ext cx="2542032" cy="2514600"/>
          </a:xfrm>
          <a:prstGeom prst="roundRect">
            <a:avLst>
              <a:gd name="adj" fmla="val 2909"/>
            </a:avLst>
          </a:prstGeom>
          <a:solidFill>
            <a:srgbClr val="F4EFE7"/>
          </a:solidFill>
          <a:ln w="12700">
            <a:solidFill>
              <a:srgbClr val="DDD3C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630168" y="2606040"/>
            <a:ext cx="2103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B850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12 mln</a:t>
            </a:r>
            <a:endParaRPr lang="en-US" sz="3400" dirty="0"/>
          </a:p>
        </p:txBody>
      </p:sp>
      <p:sp>
        <p:nvSpPr>
          <p:cNvPr id="11" name="Text 9"/>
          <p:cNvSpPr/>
          <p:nvPr/>
        </p:nvSpPr>
        <p:spPr>
          <a:xfrm>
            <a:off x="3630168" y="3429000"/>
            <a:ext cx="2103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B23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sono stranieri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3630168" y="3977640"/>
            <a:ext cx="21031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7A6E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52% di tutti gli arrivi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163056" y="2331720"/>
            <a:ext cx="2542032" cy="2514600"/>
          </a:xfrm>
          <a:prstGeom prst="roundRect">
            <a:avLst>
              <a:gd name="adj" fmla="val 2909"/>
            </a:avLst>
          </a:prstGeom>
          <a:solidFill>
            <a:srgbClr val="F4EFE7"/>
          </a:solidFill>
          <a:ln w="12700">
            <a:solidFill>
              <a:srgbClr val="DDD3C6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391656" y="2606040"/>
            <a:ext cx="2103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B850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52,9 mln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6391656" y="3429000"/>
            <a:ext cx="2103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B23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presenze totali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6391656" y="3977640"/>
            <a:ext cx="21031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7A6E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notti trascorse in città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8924544" y="2331720"/>
            <a:ext cx="2542032" cy="2514600"/>
          </a:xfrm>
          <a:prstGeom prst="roundRect">
            <a:avLst>
              <a:gd name="adj" fmla="val 2909"/>
            </a:avLst>
          </a:prstGeom>
          <a:solidFill>
            <a:srgbClr val="F4EFE7"/>
          </a:solidFill>
          <a:ln w="12700">
            <a:solidFill>
              <a:srgbClr val="DDD3C6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153144" y="2606040"/>
            <a:ext cx="2103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B850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17%</a:t>
            </a:r>
            <a:endParaRPr lang="en-US" sz="3400" dirty="0"/>
          </a:p>
        </p:txBody>
      </p:sp>
      <p:sp>
        <p:nvSpPr>
          <p:cNvPr id="19" name="Text 17"/>
          <p:cNvSpPr/>
          <p:nvPr/>
        </p:nvSpPr>
        <p:spPr>
          <a:xfrm>
            <a:off x="9153144" y="3429000"/>
            <a:ext cx="2103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B23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della spesa turistica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9153144" y="3977640"/>
            <a:ext cx="21031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7A6E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finisce in ristoranti e bar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640080" y="5212080"/>
            <a:ext cx="10881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600"/>
              </a:lnSpc>
              <a:buNone/>
            </a:pPr>
            <a:r>
              <a:rPr lang="en-US" sz="1700" i="1" dirty="0">
                <a:solidFill>
                  <a:srgbClr val="2B23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 100 € che un turista spende a Roma, 17 € finiscono in un ristorante o in un bar. La domanda non è se arriveranno: è se sceglieranno te.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640080" y="6327648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i="1" dirty="0">
                <a:solidFill>
                  <a:srgbClr val="7A6E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Fonte: Ente Bilaterale del Turismo del Lazio (EBTL) · Roma Capitale, Ufficio di Statistica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2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 SONO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881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800" b="1" dirty="0">
                <a:solidFill>
                  <a:srgbClr val="2B23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 dove arrivano davvero</a:t>
            </a:r>
            <a:endParaRPr lang="en-US" sz="38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548640" y="1645920"/>
          <a:ext cx="6858000" cy="42062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Shape 2"/>
          <p:cNvSpPr/>
          <p:nvPr/>
        </p:nvSpPr>
        <p:spPr>
          <a:xfrm>
            <a:off x="7772400" y="1691640"/>
            <a:ext cx="3794760" cy="2194560"/>
          </a:xfrm>
          <a:prstGeom prst="roundRect">
            <a:avLst>
              <a:gd name="adj" fmla="val 3333"/>
            </a:avLst>
          </a:prstGeom>
          <a:solidFill>
            <a:srgbClr val="2B2320"/>
          </a:solidFill>
          <a:ln/>
        </p:spPr>
      </p:sp>
      <p:sp>
        <p:nvSpPr>
          <p:cNvPr id="6" name="Text 3"/>
          <p:cNvSpPr/>
          <p:nvPr/>
        </p:nvSpPr>
        <p:spPr>
          <a:xfrm>
            <a:off x="8092440" y="1965960"/>
            <a:ext cx="3154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Inglese e spagnolo</a:t>
            </a:r>
            <a:endParaRPr lang="en-US" sz="2100" dirty="0"/>
          </a:p>
        </p:txBody>
      </p:sp>
      <p:sp>
        <p:nvSpPr>
          <p:cNvPr id="7" name="Text 4"/>
          <p:cNvSpPr/>
          <p:nvPr/>
        </p:nvSpPr>
        <p:spPr>
          <a:xfrm>
            <a:off x="8092440" y="2468880"/>
            <a:ext cx="31546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C9BE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coprono da soli oltre la metà dei tuoi clienti stranieri: Stati Uniti, Regno Unito, Spagna e tutta l'America Latina.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7772400" y="4069080"/>
            <a:ext cx="3794760" cy="1783080"/>
          </a:xfrm>
          <a:prstGeom prst="roundRect">
            <a:avLst>
              <a:gd name="adj" fmla="val 4103"/>
            </a:avLst>
          </a:prstGeom>
          <a:solidFill>
            <a:srgbClr val="F4EFE7"/>
          </a:solidFill>
          <a:ln w="12700">
            <a:solidFill>
              <a:srgbClr val="DDD3C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092440" y="4297680"/>
            <a:ext cx="3154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A6E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Gli americani da soli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8092440" y="4617720"/>
            <a:ext cx="3154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B850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38%</a:t>
            </a:r>
            <a:endParaRPr lang="en-US" sz="4000" dirty="0"/>
          </a:p>
        </p:txBody>
      </p:sp>
      <p:sp>
        <p:nvSpPr>
          <p:cNvPr id="11" name="Text 8"/>
          <p:cNvSpPr/>
          <p:nvPr/>
        </p:nvSpPr>
        <p:spPr>
          <a:xfrm>
            <a:off x="8092440" y="5257800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2B23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degli stranieri in hotel a Roma. Sono anche quelli che spendono di più a tavola.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640080" y="6327648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i="1" dirty="0">
                <a:solidFill>
                  <a:srgbClr val="7A6E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Arrivi di turisti stranieri negli esercizi alberghieri di Roma, anno 2024 · Roma Capitale su dati EBTL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2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PROBLEMA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881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800" b="1" dirty="0">
                <a:solidFill>
                  <a:srgbClr val="2B23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Cosa succede oggi al tuo tavolo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58368" y="1828800"/>
            <a:ext cx="420624" cy="420624"/>
          </a:xfrm>
          <a:prstGeom prst="ellipse">
            <a:avLst/>
          </a:prstGeom>
          <a:solidFill>
            <a:srgbClr val="B85042"/>
          </a:solidFill>
          <a:ln/>
        </p:spPr>
      </p:sp>
      <p:sp>
        <p:nvSpPr>
          <p:cNvPr id="5" name="Text 3"/>
          <p:cNvSpPr/>
          <p:nvPr/>
        </p:nvSpPr>
        <p:spPr>
          <a:xfrm>
            <a:off x="658368" y="182880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325880" y="1783080"/>
            <a:ext cx="9966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23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cameriere spiega lo stesso piatto 40 volte al giorno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325880" y="2167128"/>
            <a:ext cx="9966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7A6E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Tempo che non passa a servire, a consigliare il vino, a girare i tavoli.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58368" y="2907792"/>
            <a:ext cx="420624" cy="420624"/>
          </a:xfrm>
          <a:prstGeom prst="ellipse">
            <a:avLst/>
          </a:prstGeom>
          <a:solidFill>
            <a:srgbClr val="B85042"/>
          </a:solidFill>
          <a:ln/>
        </p:spPr>
      </p:sp>
      <p:sp>
        <p:nvSpPr>
          <p:cNvPr id="9" name="Text 7"/>
          <p:cNvSpPr/>
          <p:nvPr/>
        </p:nvSpPr>
        <p:spPr>
          <a:xfrm>
            <a:off x="658368" y="2907792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325880" y="2862072"/>
            <a:ext cx="9966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23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 non capisce ordina quello che conosce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325880" y="3246120"/>
            <a:ext cx="9966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7A6E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Niente antipasto, niente contorno, niente dolce. Lo scontrino si abbassa da solo.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58368" y="3986784"/>
            <a:ext cx="420624" cy="420624"/>
          </a:xfrm>
          <a:prstGeom prst="ellipse">
            <a:avLst/>
          </a:prstGeom>
          <a:solidFill>
            <a:srgbClr val="B85042"/>
          </a:solidFill>
          <a:ln/>
        </p:spPr>
      </p:sp>
      <p:sp>
        <p:nvSpPr>
          <p:cNvPr id="13" name="Text 11"/>
          <p:cNvSpPr/>
          <p:nvPr/>
        </p:nvSpPr>
        <p:spPr>
          <a:xfrm>
            <a:off x="658368" y="3986784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325880" y="3941064"/>
            <a:ext cx="9966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23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menu tradotto con Google fa ridere il cliente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325880" y="4325112"/>
            <a:ext cx="9966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7A6E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«Cacio e pepe» diventa «cheese and pepper». Il piatto perde valore prima di arrivare.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58368" y="5065776"/>
            <a:ext cx="420624" cy="420624"/>
          </a:xfrm>
          <a:prstGeom prst="ellipse">
            <a:avLst/>
          </a:prstGeom>
          <a:solidFill>
            <a:srgbClr val="B85042"/>
          </a:solidFill>
          <a:ln/>
        </p:spPr>
      </p:sp>
      <p:sp>
        <p:nvSpPr>
          <p:cNvPr id="17" name="Text 15"/>
          <p:cNvSpPr/>
          <p:nvPr/>
        </p:nvSpPr>
        <p:spPr>
          <a:xfrm>
            <a:off x="658368" y="506577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325880" y="5020056"/>
            <a:ext cx="9966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23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Gli allergeni sono solo in italiano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325880" y="5404104"/>
            <a:ext cx="9966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7A6E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rischio legale, e un cliente che si alza e va altrove.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640080" y="5989320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i="1" dirty="0">
                <a:solidFill>
                  <a:srgbClr val="B850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Nessuno di questi problemi riguarda la tua cucina. Riguardano tutti la lingua.</a:t>
            </a:r>
            <a:endParaRPr lang="en-US" sz="1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2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SOLUZIONE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881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800" b="1" dirty="0">
                <a:solidFill>
                  <a:srgbClr val="2B23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Due momenti, un solo sistema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60020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7A6E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turista ti incontra due volte: quando decide dove andare, e quando è già seduto. Copriamo entrambi.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640080" y="2286000"/>
            <a:ext cx="5394960" cy="3520440"/>
          </a:xfrm>
          <a:prstGeom prst="roundRect">
            <a:avLst>
              <a:gd name="adj" fmla="val 2078"/>
            </a:avLst>
          </a:prstGeom>
          <a:solidFill>
            <a:srgbClr val="F4EFE7"/>
          </a:solidFill>
          <a:ln w="12700">
            <a:solidFill>
              <a:srgbClr val="DDD3C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05840" y="2560320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 · SUL TELEFONO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1005840" y="2880360"/>
            <a:ext cx="4663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2B23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Ti trova su Google Maps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1005840" y="3520440"/>
            <a:ext cx="46634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7A6E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Clicca sul link, sceglie la sua lingua e vede subito il menu con i prezzi, le foto, gli orari e le promozioni. In fondo: il pulsante per prenotare.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005840" y="4983480"/>
            <a:ext cx="4663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500" i="1" dirty="0">
                <a:solidFill>
                  <a:srgbClr val="B850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Decide di venire da te invece che dal locale accanto.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6309360" y="2286000"/>
            <a:ext cx="5394960" cy="3520440"/>
          </a:xfrm>
          <a:prstGeom prst="roundRect">
            <a:avLst>
              <a:gd name="adj" fmla="val 2078"/>
            </a:avLst>
          </a:prstGeom>
          <a:solidFill>
            <a:srgbClr val="2B2320"/>
          </a:solidFill>
          <a:ln w="12700">
            <a:solidFill>
              <a:srgbClr val="2B232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675120" y="2560320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DOPO · AL TAVOLO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6675120" y="2880360"/>
            <a:ext cx="4663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Inquadra il QR del suo tavolo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6675120" y="3520440"/>
            <a:ext cx="46634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C9BE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Ritrova lo stesso menu nella sua lingua, con descrizioni scritte da persone e non da un traduttore automatico, foto e allergeni.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6675120" y="4983480"/>
            <a:ext cx="4663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500" i="1" dirty="0">
                <a:solidFill>
                  <a:srgbClr val="B850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Ordina di più, perché finalmente capisce cosa sta ordinando.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40080" y="603504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7A6E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Stesso menu, stesso aggiornamento, un solo pannello. Cambi il prezzo una volta e cambia ovunque, in tutte le lingue.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2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 TAVOLO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881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800" b="1" dirty="0">
                <a:solidFill>
                  <a:srgbClr val="2B23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Dal QR alla comanda in 60 secondi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1965960"/>
            <a:ext cx="2011680" cy="2834640"/>
          </a:xfrm>
          <a:prstGeom prst="roundRect">
            <a:avLst>
              <a:gd name="adj" fmla="val 3636"/>
            </a:avLst>
          </a:prstGeom>
          <a:solidFill>
            <a:srgbClr val="F4EFE7"/>
          </a:solidFill>
          <a:ln w="12700">
            <a:solidFill>
              <a:srgbClr val="DDD3C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60120" y="2240280"/>
            <a:ext cx="420624" cy="420624"/>
          </a:xfrm>
          <a:prstGeom prst="ellipse">
            <a:avLst/>
          </a:prstGeom>
          <a:solidFill>
            <a:srgbClr val="B85042"/>
          </a:solidFill>
          <a:ln/>
        </p:spPr>
      </p:sp>
      <p:sp>
        <p:nvSpPr>
          <p:cNvPr id="6" name="Text 4"/>
          <p:cNvSpPr/>
          <p:nvPr/>
        </p:nvSpPr>
        <p:spPr>
          <a:xfrm>
            <a:off x="960120" y="224028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914400" y="2834640"/>
            <a:ext cx="1508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23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Inquadra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914400" y="3337560"/>
            <a:ext cx="15087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7A6E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QR è incollato al tavolo e sa già che è il tavolo 12.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2651760" y="3063240"/>
            <a:ext cx="2194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DDD3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2871216" y="1965960"/>
            <a:ext cx="2011680" cy="2834640"/>
          </a:xfrm>
          <a:prstGeom prst="roundRect">
            <a:avLst>
              <a:gd name="adj" fmla="val 3636"/>
            </a:avLst>
          </a:prstGeom>
          <a:solidFill>
            <a:srgbClr val="F4EFE7"/>
          </a:solidFill>
          <a:ln w="12700">
            <a:solidFill>
              <a:srgbClr val="DDD3C6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191256" y="2240280"/>
            <a:ext cx="420624" cy="420624"/>
          </a:xfrm>
          <a:prstGeom prst="ellipse">
            <a:avLst/>
          </a:prstGeom>
          <a:solidFill>
            <a:srgbClr val="B85042"/>
          </a:solidFill>
          <a:ln/>
        </p:spPr>
      </p:sp>
      <p:sp>
        <p:nvSpPr>
          <p:cNvPr id="12" name="Text 10"/>
          <p:cNvSpPr/>
          <p:nvPr/>
        </p:nvSpPr>
        <p:spPr>
          <a:xfrm>
            <a:off x="3191256" y="224028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145536" y="2834640"/>
            <a:ext cx="1508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23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Sceglie la lingua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3145536" y="3337560"/>
            <a:ext cx="15087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7A6E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Italiano, inglese, spagnolo. O le lingue che scegli tu.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4882896" y="3063240"/>
            <a:ext cx="2194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DDD3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2400" dirty="0"/>
          </a:p>
        </p:txBody>
      </p:sp>
      <p:sp>
        <p:nvSpPr>
          <p:cNvPr id="16" name="Shape 14"/>
          <p:cNvSpPr/>
          <p:nvPr/>
        </p:nvSpPr>
        <p:spPr>
          <a:xfrm>
            <a:off x="5102352" y="1965960"/>
            <a:ext cx="2011680" cy="2834640"/>
          </a:xfrm>
          <a:prstGeom prst="roundRect">
            <a:avLst>
              <a:gd name="adj" fmla="val 3636"/>
            </a:avLst>
          </a:prstGeom>
          <a:solidFill>
            <a:srgbClr val="F4EFE7"/>
          </a:solidFill>
          <a:ln w="12700">
            <a:solidFill>
              <a:srgbClr val="DDD3C6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5422392" y="2240280"/>
            <a:ext cx="420624" cy="420624"/>
          </a:xfrm>
          <a:prstGeom prst="ellipse">
            <a:avLst/>
          </a:prstGeom>
          <a:solidFill>
            <a:srgbClr val="B85042"/>
          </a:solidFill>
          <a:ln/>
        </p:spPr>
      </p:sp>
      <p:sp>
        <p:nvSpPr>
          <p:cNvPr id="18" name="Text 16"/>
          <p:cNvSpPr/>
          <p:nvPr/>
        </p:nvSpPr>
        <p:spPr>
          <a:xfrm>
            <a:off x="5422392" y="224028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5376672" y="2834640"/>
            <a:ext cx="1508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23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Legge il menu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376672" y="3337560"/>
            <a:ext cx="15087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7A6E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Foto, descrizione vera, allergeni, prezzo. Nella sua lingua.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7114032" y="3063240"/>
            <a:ext cx="2194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DDD3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2400" dirty="0"/>
          </a:p>
        </p:txBody>
      </p:sp>
      <p:sp>
        <p:nvSpPr>
          <p:cNvPr id="22" name="Shape 20"/>
          <p:cNvSpPr/>
          <p:nvPr/>
        </p:nvSpPr>
        <p:spPr>
          <a:xfrm>
            <a:off x="7333488" y="1965960"/>
            <a:ext cx="2011680" cy="2834640"/>
          </a:xfrm>
          <a:prstGeom prst="roundRect">
            <a:avLst>
              <a:gd name="adj" fmla="val 3636"/>
            </a:avLst>
          </a:prstGeom>
          <a:solidFill>
            <a:srgbClr val="F4EFE7"/>
          </a:solidFill>
          <a:ln w="12700">
            <a:solidFill>
              <a:srgbClr val="DDD3C6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7653528" y="2240280"/>
            <a:ext cx="420624" cy="420624"/>
          </a:xfrm>
          <a:prstGeom prst="ellipse">
            <a:avLst/>
          </a:prstGeom>
          <a:solidFill>
            <a:srgbClr val="B85042"/>
          </a:solidFill>
          <a:ln/>
        </p:spPr>
      </p:sp>
      <p:sp>
        <p:nvSpPr>
          <p:cNvPr id="24" name="Text 22"/>
          <p:cNvSpPr/>
          <p:nvPr/>
        </p:nvSpPr>
        <p:spPr>
          <a:xfrm>
            <a:off x="7653528" y="224028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7607808" y="2834640"/>
            <a:ext cx="1508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23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Compone l'ordine</a:t>
            </a:r>
            <a:endParaRPr lang="en-US" sz="1700" dirty="0"/>
          </a:p>
        </p:txBody>
      </p:sp>
      <p:sp>
        <p:nvSpPr>
          <p:cNvPr id="26" name="Text 24"/>
          <p:cNvSpPr/>
          <p:nvPr/>
        </p:nvSpPr>
        <p:spPr>
          <a:xfrm>
            <a:off x="7607808" y="3337560"/>
            <a:ext cx="15087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7A6E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Aggiunge, toglie, vede il totale prima di confermare.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9345168" y="3063240"/>
            <a:ext cx="2194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DDD3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2400" dirty="0"/>
          </a:p>
        </p:txBody>
      </p:sp>
      <p:sp>
        <p:nvSpPr>
          <p:cNvPr id="28" name="Shape 26"/>
          <p:cNvSpPr/>
          <p:nvPr/>
        </p:nvSpPr>
        <p:spPr>
          <a:xfrm>
            <a:off x="9564624" y="1965960"/>
            <a:ext cx="2011680" cy="2834640"/>
          </a:xfrm>
          <a:prstGeom prst="roundRect">
            <a:avLst>
              <a:gd name="adj" fmla="val 3636"/>
            </a:avLst>
          </a:prstGeom>
          <a:solidFill>
            <a:srgbClr val="2B2320"/>
          </a:solidFill>
          <a:ln w="12700">
            <a:solidFill>
              <a:srgbClr val="2B2320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884664" y="2240280"/>
            <a:ext cx="420624" cy="420624"/>
          </a:xfrm>
          <a:prstGeom prst="ellipse">
            <a:avLst/>
          </a:prstGeom>
          <a:solidFill>
            <a:srgbClr val="B85042"/>
          </a:solidFill>
          <a:ln/>
        </p:spPr>
      </p:sp>
      <p:sp>
        <p:nvSpPr>
          <p:cNvPr id="30" name="Text 28"/>
          <p:cNvSpPr/>
          <p:nvPr/>
        </p:nvSpPr>
        <p:spPr>
          <a:xfrm>
            <a:off x="9884664" y="224028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9838944" y="2834640"/>
            <a:ext cx="1508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Il cameriere riceve</a:t>
            </a:r>
            <a:endParaRPr lang="en-US" sz="1700" dirty="0"/>
          </a:p>
        </p:txBody>
      </p:sp>
      <p:sp>
        <p:nvSpPr>
          <p:cNvPr id="32" name="Text 30"/>
          <p:cNvSpPr/>
          <p:nvPr/>
        </p:nvSpPr>
        <p:spPr>
          <a:xfrm>
            <a:off x="9838944" y="3337560"/>
            <a:ext cx="15087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C9BE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Numero tavolo, ora, piatti e importo. Sul suo telefono.</a:t>
            </a:r>
            <a:endParaRPr lang="en-US" sz="1250" dirty="0"/>
          </a:p>
        </p:txBody>
      </p:sp>
      <p:sp>
        <p:nvSpPr>
          <p:cNvPr id="33" name="Shape 31"/>
          <p:cNvSpPr/>
          <p:nvPr/>
        </p:nvSpPr>
        <p:spPr>
          <a:xfrm>
            <a:off x="640080" y="5074920"/>
            <a:ext cx="10899648" cy="960120"/>
          </a:xfrm>
          <a:prstGeom prst="roundRect">
            <a:avLst>
              <a:gd name="adj" fmla="val 7619"/>
            </a:avLst>
          </a:prstGeom>
          <a:solidFill>
            <a:srgbClr val="F0F3EE"/>
          </a:solidFill>
          <a:ln w="12700">
            <a:solidFill>
              <a:srgbClr val="CFDBC8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960120" y="5257800"/>
            <a:ext cx="102412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400" b="1" dirty="0">
                <a:solidFill>
                  <a:srgbClr val="2B23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cameriere resta il padrone della comanda.  </a:t>
            </a:r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4A5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L'ordine arriva come proposta: lui lo apre dal suo profilo, aggiunge, toglie, corregge e solo poi lo conferma in cassa. Il sistema gli toglie la parte noiosa, non il mestiere.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2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SALA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881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800" b="1" dirty="0">
                <a:solidFill>
                  <a:srgbClr val="2B23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Il pannello del cameriere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5486400" cy="4114800"/>
          </a:xfrm>
          <a:prstGeom prst="roundRect">
            <a:avLst>
              <a:gd name="adj" fmla="val 1778"/>
            </a:avLst>
          </a:prstGeom>
          <a:solidFill>
            <a:srgbClr val="F4EFE7"/>
          </a:solidFill>
          <a:ln w="12700">
            <a:solidFill>
              <a:srgbClr val="DDD3C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05840" y="2103120"/>
            <a:ext cx="4754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2B23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Ogni cameriere ha il suo profilo</a:t>
            </a:r>
            <a:endParaRPr lang="en-US" sz="2100" dirty="0"/>
          </a:p>
        </p:txBody>
      </p:sp>
      <p:sp>
        <p:nvSpPr>
          <p:cNvPr id="6" name="Shape 4"/>
          <p:cNvSpPr/>
          <p:nvPr/>
        </p:nvSpPr>
        <p:spPr>
          <a:xfrm>
            <a:off x="1024128" y="2816352"/>
            <a:ext cx="128016" cy="128016"/>
          </a:xfrm>
          <a:prstGeom prst="ellipse">
            <a:avLst/>
          </a:prstGeom>
          <a:solidFill>
            <a:srgbClr val="B85042"/>
          </a:solidFill>
          <a:ln/>
        </p:spPr>
      </p:sp>
      <p:sp>
        <p:nvSpPr>
          <p:cNvPr id="7" name="Text 5"/>
          <p:cNvSpPr/>
          <p:nvPr/>
        </p:nvSpPr>
        <p:spPr>
          <a:xfrm>
            <a:off x="1325880" y="2697480"/>
            <a:ext cx="4480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2B23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Vede solo i tavoli che gli hai assegnato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1024128" y="3383280"/>
            <a:ext cx="128016" cy="128016"/>
          </a:xfrm>
          <a:prstGeom prst="ellipse">
            <a:avLst/>
          </a:prstGeom>
          <a:solidFill>
            <a:srgbClr val="B85042"/>
          </a:solidFill>
          <a:ln/>
        </p:spPr>
      </p:sp>
      <p:sp>
        <p:nvSpPr>
          <p:cNvPr id="9" name="Text 7"/>
          <p:cNvSpPr/>
          <p:nvPr/>
        </p:nvSpPr>
        <p:spPr>
          <a:xfrm>
            <a:off x="1325880" y="3264408"/>
            <a:ext cx="4480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2B23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Apre l'ordine e lo modifica in tempo reale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1024128" y="3950208"/>
            <a:ext cx="128016" cy="128016"/>
          </a:xfrm>
          <a:prstGeom prst="ellipse">
            <a:avLst/>
          </a:prstGeom>
          <a:solidFill>
            <a:srgbClr val="B85042"/>
          </a:solidFill>
          <a:ln/>
        </p:spPr>
      </p:sp>
      <p:sp>
        <p:nvSpPr>
          <p:cNvPr id="11" name="Text 9"/>
          <p:cNvSpPr/>
          <p:nvPr/>
        </p:nvSpPr>
        <p:spPr>
          <a:xfrm>
            <a:off x="1325880" y="3831336"/>
            <a:ext cx="4480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2B23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Aggiunge il vino, toglie il piatto finito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1024128" y="4517136"/>
            <a:ext cx="128016" cy="128016"/>
          </a:xfrm>
          <a:prstGeom prst="ellipse">
            <a:avLst/>
          </a:prstGeom>
          <a:solidFill>
            <a:srgbClr val="B85042"/>
          </a:solidFill>
          <a:ln/>
        </p:spPr>
      </p:sp>
      <p:sp>
        <p:nvSpPr>
          <p:cNvPr id="13" name="Text 11"/>
          <p:cNvSpPr/>
          <p:nvPr/>
        </p:nvSpPr>
        <p:spPr>
          <a:xfrm>
            <a:off x="1325880" y="4398264"/>
            <a:ext cx="4480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2B23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Vede l'ora dell'ordine e il totale del tavolo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1024128" y="5084064"/>
            <a:ext cx="128016" cy="128016"/>
          </a:xfrm>
          <a:prstGeom prst="ellipse">
            <a:avLst/>
          </a:prstGeom>
          <a:solidFill>
            <a:srgbClr val="B85042"/>
          </a:solidFill>
          <a:ln/>
        </p:spPr>
      </p:sp>
      <p:sp>
        <p:nvSpPr>
          <p:cNvPr id="15" name="Text 13"/>
          <p:cNvSpPr/>
          <p:nvPr/>
        </p:nvSpPr>
        <p:spPr>
          <a:xfrm>
            <a:off x="1325880" y="4965192"/>
            <a:ext cx="4480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2B23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Passa un tavolo a un collega a fine turno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6446520" y="1783080"/>
            <a:ext cx="5093208" cy="1965960"/>
          </a:xfrm>
          <a:prstGeom prst="roundRect">
            <a:avLst>
              <a:gd name="adj" fmla="val 3721"/>
            </a:avLst>
          </a:prstGeom>
          <a:solidFill>
            <a:srgbClr val="2B2320"/>
          </a:solidFill>
          <a:ln/>
        </p:spPr>
      </p:sp>
      <p:sp>
        <p:nvSpPr>
          <p:cNvPr id="17" name="Text 15"/>
          <p:cNvSpPr/>
          <p:nvPr/>
        </p:nvSpPr>
        <p:spPr>
          <a:xfrm>
            <a:off x="6812280" y="2057400"/>
            <a:ext cx="4389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Cosa ci guadagna la sala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6812280" y="2468880"/>
            <a:ext cx="43891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C9BE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Meno giri a vuoto, meno ordini sbagliati, meno «scusi, cosa c'è dentro?». Il cameriere arriva al tavolo già sapendo cosa vogliono.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6446520" y="3931920"/>
            <a:ext cx="5093208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9050">
            <a:solidFill>
              <a:srgbClr val="B85042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812280" y="4206240"/>
            <a:ext cx="4389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Cosa ci guadagni tu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6812280" y="4617720"/>
            <a:ext cx="43891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2B23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fine servizio sai quali piatti girano, in quale lingua ordinano di più e a che ora. Dati che oggi non hai.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2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CONTI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881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800" b="1" dirty="0">
                <a:solidFill>
                  <a:srgbClr val="2B23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Quanto ti deve rendere per valere 888 €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60020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7A6E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 ti chiediamo di crederci. Facciamo il conto con i tuoi numeri.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640080" y="2240280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4846320" y="2240280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7A6E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Ipotesi prudente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229600" y="2240280"/>
            <a:ext cx="331012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7A6E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Ipotesi realistica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640080" y="2752344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2B23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Coperti al giorno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4846320" y="2752344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2B23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8229600" y="2752344"/>
            <a:ext cx="331012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2B23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70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640080" y="3227832"/>
            <a:ext cx="10899648" cy="0"/>
          </a:xfrm>
          <a:prstGeom prst="line">
            <a:avLst/>
          </a:prstGeom>
          <a:noFill/>
          <a:ln w="9525">
            <a:solidFill>
              <a:srgbClr val="DDD3C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0080" y="3264408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2B23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Scontrino medio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846320" y="3264408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2B23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30 €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8229600" y="3264408"/>
            <a:ext cx="331012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2B23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35 €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640080" y="3739896"/>
            <a:ext cx="10899648" cy="0"/>
          </a:xfrm>
          <a:prstGeom prst="line">
            <a:avLst/>
          </a:prstGeom>
          <a:noFill/>
          <a:ln w="9525">
            <a:solidFill>
              <a:srgbClr val="DDD3C6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0080" y="3776472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2B23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Incasso giornaliero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4846320" y="3776472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2B23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1.200 €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8229600" y="3776472"/>
            <a:ext cx="331012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2B23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2.450 €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640080" y="4251960"/>
            <a:ext cx="10899648" cy="0"/>
          </a:xfrm>
          <a:prstGeom prst="line">
            <a:avLst/>
          </a:prstGeom>
          <a:noFill/>
          <a:ln w="9525">
            <a:solidFill>
              <a:srgbClr val="DDD3C6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40080" y="4288536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2B23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Aumento scontrino medio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4846320" y="4288536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2B23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+3 %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8229600" y="4288536"/>
            <a:ext cx="331012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2B23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+5 %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640080" y="4764024"/>
            <a:ext cx="10899648" cy="0"/>
          </a:xfrm>
          <a:prstGeom prst="line">
            <a:avLst/>
          </a:prstGeom>
          <a:noFill/>
          <a:ln w="9525">
            <a:solidFill>
              <a:srgbClr val="DDD3C6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40080" y="4800600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2B23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Guadagno in più al giorno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4846320" y="4800600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2B23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36 €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8229600" y="4800600"/>
            <a:ext cx="331012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2B23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122 €</a:t>
            </a:r>
            <a:endParaRPr lang="en-US" sz="1500" dirty="0"/>
          </a:p>
        </p:txBody>
      </p:sp>
      <p:sp>
        <p:nvSpPr>
          <p:cNvPr id="27" name="Shape 25"/>
          <p:cNvSpPr/>
          <p:nvPr/>
        </p:nvSpPr>
        <p:spPr>
          <a:xfrm>
            <a:off x="640080" y="5276088"/>
            <a:ext cx="10899648" cy="0"/>
          </a:xfrm>
          <a:prstGeom prst="line">
            <a:avLst/>
          </a:prstGeom>
          <a:noFill/>
          <a:ln w="9525">
            <a:solidFill>
              <a:srgbClr val="DDD3C6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640080" y="5257800"/>
            <a:ext cx="10899648" cy="621792"/>
          </a:xfrm>
          <a:prstGeom prst="roundRect">
            <a:avLst>
              <a:gd name="adj" fmla="val 8824"/>
            </a:avLst>
          </a:prstGeom>
          <a:solidFill>
            <a:srgbClr val="F4EFE7"/>
          </a:solidFill>
          <a:ln/>
        </p:spPr>
      </p:sp>
      <p:sp>
        <p:nvSpPr>
          <p:cNvPr id="29" name="Text 27"/>
          <p:cNvSpPr/>
          <p:nvPr/>
        </p:nvSpPr>
        <p:spPr>
          <a:xfrm>
            <a:off x="822960" y="5312664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2B23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sito si ripaga in</a:t>
            </a:r>
            <a:endParaRPr lang="en-US" sz="1700" dirty="0"/>
          </a:p>
        </p:txBody>
      </p:sp>
      <p:sp>
        <p:nvSpPr>
          <p:cNvPr id="30" name="Text 28"/>
          <p:cNvSpPr/>
          <p:nvPr/>
        </p:nvSpPr>
        <p:spPr>
          <a:xfrm>
            <a:off x="5029200" y="5312664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 giorni</a:t>
            </a:r>
            <a:endParaRPr lang="en-US" sz="1700" dirty="0"/>
          </a:p>
        </p:txBody>
      </p:sp>
      <p:sp>
        <p:nvSpPr>
          <p:cNvPr id="31" name="Text 29"/>
          <p:cNvSpPr/>
          <p:nvPr/>
        </p:nvSpPr>
        <p:spPr>
          <a:xfrm>
            <a:off x="8412480" y="5312664"/>
            <a:ext cx="331012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giorni</a:t>
            </a:r>
            <a:endParaRPr lang="en-US" sz="1700" dirty="0"/>
          </a:p>
        </p:txBody>
      </p:sp>
      <p:sp>
        <p:nvSpPr>
          <p:cNvPr id="32" name="Text 30"/>
          <p:cNvSpPr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i="1" dirty="0">
                <a:solidFill>
                  <a:srgbClr val="7A6E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L'aumento non arriva dalla magia: arriva dal dolce, dal secondo bicchiere di vino e dall'antipasto che oggi il cliente salta perché non ha capito cosa fossero. Le percentuali sopra sono ipotesi da verificare sul tuo locale, non promesse.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2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QUANTO COSTA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881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800" b="1" dirty="0">
                <a:solidFill>
                  <a:srgbClr val="2B23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Tre livelli, decidi tu dove fermarti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1691640"/>
            <a:ext cx="3529584" cy="4206240"/>
          </a:xfrm>
          <a:prstGeom prst="roundRect">
            <a:avLst>
              <a:gd name="adj" fmla="val 2073"/>
            </a:avLst>
          </a:prstGeom>
          <a:solidFill>
            <a:srgbClr val="F4EFE7"/>
          </a:solidFill>
          <a:ln w="22225">
            <a:solidFill>
              <a:srgbClr val="B85042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60120" y="192024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LIVELLO 1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960120" y="2212848"/>
            <a:ext cx="2926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2B23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Sito 3 lingue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960120" y="2697480"/>
            <a:ext cx="2926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888 €</a:t>
            </a:r>
            <a:pPr indent="0" marL="0">
              <a:buNone/>
            </a:pPr>
            <a:r>
              <a:rPr lang="en-US" sz="1300" dirty="0">
                <a:solidFill>
                  <a:srgbClr val="7A6E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una tantum</a:t>
            </a:r>
            <a:endParaRPr lang="en-US" sz="3000" dirty="0"/>
          </a:p>
        </p:txBody>
      </p:sp>
      <p:sp>
        <p:nvSpPr>
          <p:cNvPr id="8" name="Shape 6"/>
          <p:cNvSpPr/>
          <p:nvPr/>
        </p:nvSpPr>
        <p:spPr>
          <a:xfrm>
            <a:off x="960120" y="3337560"/>
            <a:ext cx="2889504" cy="0"/>
          </a:xfrm>
          <a:prstGeom prst="line">
            <a:avLst/>
          </a:prstGeom>
          <a:noFill/>
          <a:ln w="12700">
            <a:solidFill>
              <a:srgbClr val="DDD3C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78408" y="3621024"/>
            <a:ext cx="109728" cy="109728"/>
          </a:xfrm>
          <a:prstGeom prst="ellipse">
            <a:avLst/>
          </a:prstGeom>
          <a:solidFill>
            <a:srgbClr val="B85042"/>
          </a:solidFill>
          <a:ln/>
        </p:spPr>
      </p:sp>
      <p:sp>
        <p:nvSpPr>
          <p:cNvPr id="10" name="Text 8"/>
          <p:cNvSpPr/>
          <p:nvPr/>
        </p:nvSpPr>
        <p:spPr>
          <a:xfrm>
            <a:off x="1243584" y="3520440"/>
            <a:ext cx="2697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B23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Sito completo in 3 lingue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978408" y="4069080"/>
            <a:ext cx="109728" cy="109728"/>
          </a:xfrm>
          <a:prstGeom prst="ellipse">
            <a:avLst/>
          </a:prstGeom>
          <a:solidFill>
            <a:srgbClr val="B85042"/>
          </a:solidFill>
          <a:ln/>
        </p:spPr>
      </p:sp>
      <p:sp>
        <p:nvSpPr>
          <p:cNvPr id="12" name="Text 10"/>
          <p:cNvSpPr/>
          <p:nvPr/>
        </p:nvSpPr>
        <p:spPr>
          <a:xfrm>
            <a:off x="1243584" y="3968496"/>
            <a:ext cx="2697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B23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Menu con foto e prezzi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978408" y="4517136"/>
            <a:ext cx="109728" cy="109728"/>
          </a:xfrm>
          <a:prstGeom prst="ellipse">
            <a:avLst/>
          </a:prstGeom>
          <a:solidFill>
            <a:srgbClr val="B85042"/>
          </a:solidFill>
          <a:ln/>
        </p:spPr>
      </p:sp>
      <p:sp>
        <p:nvSpPr>
          <p:cNvPr id="14" name="Text 12"/>
          <p:cNvSpPr/>
          <p:nvPr/>
        </p:nvSpPr>
        <p:spPr>
          <a:xfrm>
            <a:off x="1243584" y="4416552"/>
            <a:ext cx="2697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B23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Pulsante prenotazione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978408" y="4965192"/>
            <a:ext cx="109728" cy="109728"/>
          </a:xfrm>
          <a:prstGeom prst="ellipse">
            <a:avLst/>
          </a:prstGeom>
          <a:solidFill>
            <a:srgbClr val="B85042"/>
          </a:solidFill>
          <a:ln/>
        </p:spPr>
      </p:sp>
      <p:sp>
        <p:nvSpPr>
          <p:cNvPr id="16" name="Text 14"/>
          <p:cNvSpPr/>
          <p:nvPr/>
        </p:nvSpPr>
        <p:spPr>
          <a:xfrm>
            <a:off x="1243584" y="4864608"/>
            <a:ext cx="2697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B23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Collegato a Google Maps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978408" y="5413248"/>
            <a:ext cx="109728" cy="109728"/>
          </a:xfrm>
          <a:prstGeom prst="ellipse">
            <a:avLst/>
          </a:prstGeom>
          <a:solidFill>
            <a:srgbClr val="B85042"/>
          </a:solidFill>
          <a:ln/>
        </p:spPr>
      </p:sp>
      <p:sp>
        <p:nvSpPr>
          <p:cNvPr id="18" name="Text 16"/>
          <p:cNvSpPr/>
          <p:nvPr/>
        </p:nvSpPr>
        <p:spPr>
          <a:xfrm>
            <a:off x="1243584" y="5312664"/>
            <a:ext cx="2697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B23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Traduzioni scritte da persone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4416552" y="1691640"/>
            <a:ext cx="3529584" cy="4206240"/>
          </a:xfrm>
          <a:prstGeom prst="roundRect">
            <a:avLst>
              <a:gd name="adj" fmla="val 2073"/>
            </a:avLst>
          </a:prstGeom>
          <a:solidFill>
            <a:srgbClr val="FFFFFF"/>
          </a:solidFill>
          <a:ln w="12700">
            <a:solidFill>
              <a:srgbClr val="DDD3C6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736592" y="192024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LIVELLO 2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4736592" y="2212848"/>
            <a:ext cx="2926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2B23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Menu QR al tavolo</a:t>
            </a:r>
            <a:endParaRPr lang="en-US" sz="2100" dirty="0"/>
          </a:p>
        </p:txBody>
      </p:sp>
      <p:sp>
        <p:nvSpPr>
          <p:cNvPr id="22" name="Text 20"/>
          <p:cNvSpPr/>
          <p:nvPr/>
        </p:nvSpPr>
        <p:spPr>
          <a:xfrm>
            <a:off x="4736592" y="2697480"/>
            <a:ext cx="2926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49 €</a:t>
            </a:r>
            <a:pPr indent="0" marL="0">
              <a:buNone/>
            </a:pPr>
            <a:r>
              <a:rPr lang="en-US" sz="1300" dirty="0">
                <a:solidFill>
                  <a:srgbClr val="7A6E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al mese</a:t>
            </a:r>
            <a:endParaRPr lang="en-US" sz="3000" dirty="0"/>
          </a:p>
        </p:txBody>
      </p:sp>
      <p:sp>
        <p:nvSpPr>
          <p:cNvPr id="23" name="Shape 21"/>
          <p:cNvSpPr/>
          <p:nvPr/>
        </p:nvSpPr>
        <p:spPr>
          <a:xfrm>
            <a:off x="4736592" y="3337560"/>
            <a:ext cx="2889504" cy="0"/>
          </a:xfrm>
          <a:prstGeom prst="line">
            <a:avLst/>
          </a:prstGeom>
          <a:noFill/>
          <a:ln w="12700">
            <a:solidFill>
              <a:srgbClr val="DDD3C6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4754880" y="3621024"/>
            <a:ext cx="109728" cy="109728"/>
          </a:xfrm>
          <a:prstGeom prst="ellipse">
            <a:avLst/>
          </a:prstGeom>
          <a:solidFill>
            <a:srgbClr val="B85042"/>
          </a:solidFill>
          <a:ln/>
        </p:spPr>
      </p:sp>
      <p:sp>
        <p:nvSpPr>
          <p:cNvPr id="25" name="Text 23"/>
          <p:cNvSpPr/>
          <p:nvPr/>
        </p:nvSpPr>
        <p:spPr>
          <a:xfrm>
            <a:off x="5020056" y="3520440"/>
            <a:ext cx="2697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B23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QR dedicato per ogni tavolo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4754880" y="4069080"/>
            <a:ext cx="109728" cy="109728"/>
          </a:xfrm>
          <a:prstGeom prst="ellipse">
            <a:avLst/>
          </a:prstGeom>
          <a:solidFill>
            <a:srgbClr val="B85042"/>
          </a:solidFill>
          <a:ln/>
        </p:spPr>
      </p:sp>
      <p:sp>
        <p:nvSpPr>
          <p:cNvPr id="27" name="Text 25"/>
          <p:cNvSpPr/>
          <p:nvPr/>
        </p:nvSpPr>
        <p:spPr>
          <a:xfrm>
            <a:off x="5020056" y="3968496"/>
            <a:ext cx="2697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B23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Menu digitale multilingua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4754880" y="4517136"/>
            <a:ext cx="109728" cy="109728"/>
          </a:xfrm>
          <a:prstGeom prst="ellipse">
            <a:avLst/>
          </a:prstGeom>
          <a:solidFill>
            <a:srgbClr val="B85042"/>
          </a:solidFill>
          <a:ln/>
        </p:spPr>
      </p:sp>
      <p:sp>
        <p:nvSpPr>
          <p:cNvPr id="29" name="Text 27"/>
          <p:cNvSpPr/>
          <p:nvPr/>
        </p:nvSpPr>
        <p:spPr>
          <a:xfrm>
            <a:off x="5020056" y="4416552"/>
            <a:ext cx="2697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B23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Allergeni sempre a norma</a:t>
            </a:r>
            <a:endParaRPr lang="en-US" sz="1300" dirty="0"/>
          </a:p>
        </p:txBody>
      </p:sp>
      <p:sp>
        <p:nvSpPr>
          <p:cNvPr id="30" name="Shape 28"/>
          <p:cNvSpPr/>
          <p:nvPr/>
        </p:nvSpPr>
        <p:spPr>
          <a:xfrm>
            <a:off x="4754880" y="4965192"/>
            <a:ext cx="109728" cy="109728"/>
          </a:xfrm>
          <a:prstGeom prst="ellipse">
            <a:avLst/>
          </a:prstGeom>
          <a:solidFill>
            <a:srgbClr val="B85042"/>
          </a:solidFill>
          <a:ln/>
        </p:spPr>
      </p:sp>
      <p:sp>
        <p:nvSpPr>
          <p:cNvPr id="31" name="Text 29"/>
          <p:cNvSpPr/>
          <p:nvPr/>
        </p:nvSpPr>
        <p:spPr>
          <a:xfrm>
            <a:off x="5020056" y="4864608"/>
            <a:ext cx="2697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B23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Aggiornamenti illimitati</a:t>
            </a:r>
            <a:endParaRPr lang="en-US" sz="1300" dirty="0"/>
          </a:p>
        </p:txBody>
      </p:sp>
      <p:sp>
        <p:nvSpPr>
          <p:cNvPr id="32" name="Shape 30"/>
          <p:cNvSpPr/>
          <p:nvPr/>
        </p:nvSpPr>
        <p:spPr>
          <a:xfrm>
            <a:off x="4754880" y="5413248"/>
            <a:ext cx="109728" cy="109728"/>
          </a:xfrm>
          <a:prstGeom prst="ellipse">
            <a:avLst/>
          </a:prstGeom>
          <a:solidFill>
            <a:srgbClr val="B85042"/>
          </a:solidFill>
          <a:ln/>
        </p:spPr>
      </p:sp>
      <p:sp>
        <p:nvSpPr>
          <p:cNvPr id="33" name="Text 31"/>
          <p:cNvSpPr/>
          <p:nvPr/>
        </p:nvSpPr>
        <p:spPr>
          <a:xfrm>
            <a:off x="5020056" y="5312664"/>
            <a:ext cx="2697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B23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Cambi il prezzo in 30 secondi</a:t>
            </a:r>
            <a:endParaRPr lang="en-US" sz="1300" dirty="0"/>
          </a:p>
        </p:txBody>
      </p:sp>
      <p:sp>
        <p:nvSpPr>
          <p:cNvPr id="34" name="Shape 32"/>
          <p:cNvSpPr/>
          <p:nvPr/>
        </p:nvSpPr>
        <p:spPr>
          <a:xfrm>
            <a:off x="8193024" y="1691640"/>
            <a:ext cx="3529584" cy="4206240"/>
          </a:xfrm>
          <a:prstGeom prst="roundRect">
            <a:avLst>
              <a:gd name="adj" fmla="val 2073"/>
            </a:avLst>
          </a:prstGeom>
          <a:solidFill>
            <a:srgbClr val="2B2320"/>
          </a:solidFill>
          <a:ln w="12700">
            <a:solidFill>
              <a:srgbClr val="2B2320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8513064" y="192024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LIVELLO 3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8513064" y="2212848"/>
            <a:ext cx="2926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Ordini al tavolo</a:t>
            </a:r>
            <a:endParaRPr lang="en-US" sz="2100" dirty="0"/>
          </a:p>
        </p:txBody>
      </p:sp>
      <p:sp>
        <p:nvSpPr>
          <p:cNvPr id="37" name="Text 35"/>
          <p:cNvSpPr/>
          <p:nvPr/>
        </p:nvSpPr>
        <p:spPr>
          <a:xfrm>
            <a:off x="8513064" y="2697480"/>
            <a:ext cx="2926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129 €</a:t>
            </a:r>
            <a:pPr indent="0" marL="0">
              <a:buNone/>
            </a:pPr>
            <a:r>
              <a:rPr lang="en-US" sz="1300" dirty="0">
                <a:solidFill>
                  <a:srgbClr val="C9BE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al mese</a:t>
            </a:r>
            <a:endParaRPr lang="en-US" sz="3000" dirty="0"/>
          </a:p>
        </p:txBody>
      </p:sp>
      <p:sp>
        <p:nvSpPr>
          <p:cNvPr id="38" name="Shape 36"/>
          <p:cNvSpPr/>
          <p:nvPr/>
        </p:nvSpPr>
        <p:spPr>
          <a:xfrm>
            <a:off x="8513064" y="3337560"/>
            <a:ext cx="2889504" cy="0"/>
          </a:xfrm>
          <a:prstGeom prst="line">
            <a:avLst/>
          </a:prstGeom>
          <a:noFill/>
          <a:ln w="12700">
            <a:solidFill>
              <a:srgbClr val="5A4E48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8531352" y="3621024"/>
            <a:ext cx="109728" cy="109728"/>
          </a:xfrm>
          <a:prstGeom prst="ellipse">
            <a:avLst/>
          </a:prstGeom>
          <a:solidFill>
            <a:srgbClr val="B85042"/>
          </a:solidFill>
          <a:ln/>
        </p:spPr>
      </p:sp>
      <p:sp>
        <p:nvSpPr>
          <p:cNvPr id="40" name="Text 38"/>
          <p:cNvSpPr/>
          <p:nvPr/>
        </p:nvSpPr>
        <p:spPr>
          <a:xfrm>
            <a:off x="8796528" y="3520440"/>
            <a:ext cx="2697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cliente compone l'ordine</a:t>
            </a:r>
            <a:endParaRPr lang="en-US" sz="1300" dirty="0"/>
          </a:p>
        </p:txBody>
      </p:sp>
      <p:sp>
        <p:nvSpPr>
          <p:cNvPr id="41" name="Shape 39"/>
          <p:cNvSpPr/>
          <p:nvPr/>
        </p:nvSpPr>
        <p:spPr>
          <a:xfrm>
            <a:off x="8531352" y="4069080"/>
            <a:ext cx="109728" cy="109728"/>
          </a:xfrm>
          <a:prstGeom prst="ellipse">
            <a:avLst/>
          </a:prstGeom>
          <a:solidFill>
            <a:srgbClr val="B85042"/>
          </a:solidFill>
          <a:ln/>
        </p:spPr>
      </p:sp>
      <p:sp>
        <p:nvSpPr>
          <p:cNvPr id="42" name="Text 40"/>
          <p:cNvSpPr/>
          <p:nvPr/>
        </p:nvSpPr>
        <p:spPr>
          <a:xfrm>
            <a:off x="8796528" y="3968496"/>
            <a:ext cx="2697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Comanda al cameriere col tavolo</a:t>
            </a:r>
            <a:endParaRPr lang="en-US" sz="1300" dirty="0"/>
          </a:p>
        </p:txBody>
      </p:sp>
      <p:sp>
        <p:nvSpPr>
          <p:cNvPr id="43" name="Shape 41"/>
          <p:cNvSpPr/>
          <p:nvPr/>
        </p:nvSpPr>
        <p:spPr>
          <a:xfrm>
            <a:off x="8531352" y="4517136"/>
            <a:ext cx="109728" cy="109728"/>
          </a:xfrm>
          <a:prstGeom prst="ellipse">
            <a:avLst/>
          </a:prstGeom>
          <a:solidFill>
            <a:srgbClr val="B85042"/>
          </a:solidFill>
          <a:ln/>
        </p:spPr>
      </p:sp>
      <p:sp>
        <p:nvSpPr>
          <p:cNvPr id="44" name="Text 42"/>
          <p:cNvSpPr/>
          <p:nvPr/>
        </p:nvSpPr>
        <p:spPr>
          <a:xfrm>
            <a:off x="8796528" y="4416552"/>
            <a:ext cx="2697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Pannello cameriere con profili</a:t>
            </a:r>
            <a:endParaRPr lang="en-US" sz="1300" dirty="0"/>
          </a:p>
        </p:txBody>
      </p:sp>
      <p:sp>
        <p:nvSpPr>
          <p:cNvPr id="45" name="Shape 43"/>
          <p:cNvSpPr/>
          <p:nvPr/>
        </p:nvSpPr>
        <p:spPr>
          <a:xfrm>
            <a:off x="8531352" y="4965192"/>
            <a:ext cx="109728" cy="109728"/>
          </a:xfrm>
          <a:prstGeom prst="ellipse">
            <a:avLst/>
          </a:prstGeom>
          <a:solidFill>
            <a:srgbClr val="B85042"/>
          </a:solidFill>
          <a:ln/>
        </p:spPr>
      </p:sp>
      <p:sp>
        <p:nvSpPr>
          <p:cNvPr id="46" name="Text 44"/>
          <p:cNvSpPr/>
          <p:nvPr/>
        </p:nvSpPr>
        <p:spPr>
          <a:xfrm>
            <a:off x="8796528" y="4864608"/>
            <a:ext cx="2697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 piatti, orari e lingue</a:t>
            </a:r>
            <a:endParaRPr lang="en-US" sz="1300" dirty="0"/>
          </a:p>
        </p:txBody>
      </p:sp>
      <p:sp>
        <p:nvSpPr>
          <p:cNvPr id="47" name="Shape 45"/>
          <p:cNvSpPr/>
          <p:nvPr/>
        </p:nvSpPr>
        <p:spPr>
          <a:xfrm>
            <a:off x="8531352" y="5413248"/>
            <a:ext cx="109728" cy="109728"/>
          </a:xfrm>
          <a:prstGeom prst="ellipse">
            <a:avLst/>
          </a:prstGeom>
          <a:solidFill>
            <a:srgbClr val="B85042"/>
          </a:solidFill>
          <a:ln/>
        </p:spPr>
      </p:sp>
      <p:sp>
        <p:nvSpPr>
          <p:cNvPr id="48" name="Text 46"/>
          <p:cNvSpPr/>
          <p:nvPr/>
        </p:nvSpPr>
        <p:spPr>
          <a:xfrm>
            <a:off x="8796528" y="5312664"/>
            <a:ext cx="2697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 misura del tuo locale</a:t>
            </a:r>
            <a:endParaRPr lang="en-US" sz="1300" dirty="0"/>
          </a:p>
        </p:txBody>
      </p:sp>
      <p:sp>
        <p:nvSpPr>
          <p:cNvPr id="49" name="Text 47"/>
          <p:cNvSpPr/>
          <p:nvPr/>
        </p:nvSpPr>
        <p:spPr>
          <a:xfrm>
            <a:off x="640080" y="608076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7A6E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livello 1 si può prendere da solo. I livelli 2 e 3 si attivano e si disdicono quando vuoi: nessun vincolo di durata.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2026-08-03T10:30:50Z</dcterms:created>
  <dcterms:modified xsi:type="dcterms:W3CDTF">2026-08-03T10:30:50Z</dcterms:modified>
</cp:coreProperties>
</file>